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AF358BA-01F8-450D-89B9-414E502B90EC}"/>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19A184AE-1B42-42D2-81B7-021DF252A0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CEC2F818-619C-4CFF-A6F9-F497CDAB1D50}"/>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5" name="عنصر نائب للتذييل 4">
            <a:extLst>
              <a:ext uri="{FF2B5EF4-FFF2-40B4-BE49-F238E27FC236}">
                <a16:creationId xmlns:a16="http://schemas.microsoft.com/office/drawing/2014/main" id="{5255E906-7387-4EE1-BF6B-2E3D29F05DD3}"/>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61994740-604E-4265-B446-08A686E54C8C}"/>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3204796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DB16D31-6467-447B-A96F-DA9CFF1F9875}"/>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2DFCDF19-FAEA-43EE-B78B-CE839E9448D9}"/>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C3612D5-B357-4B47-B84E-A9AD50D43378}"/>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5" name="عنصر نائب للتذييل 4">
            <a:extLst>
              <a:ext uri="{FF2B5EF4-FFF2-40B4-BE49-F238E27FC236}">
                <a16:creationId xmlns:a16="http://schemas.microsoft.com/office/drawing/2014/main" id="{9C8B32CA-C5ED-420A-AD05-015458CDEE5E}"/>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E14D17C4-CC2E-4EE6-932A-BB12C20050A5}"/>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115483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BCC4D7EC-FD80-4DA6-B9E3-0906537D4E0F}"/>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EA1BFA24-45B2-4068-80CA-D5E666F0D729}"/>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DD6369D4-36B3-46A6-B516-664281592136}"/>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5" name="عنصر نائب للتذييل 4">
            <a:extLst>
              <a:ext uri="{FF2B5EF4-FFF2-40B4-BE49-F238E27FC236}">
                <a16:creationId xmlns:a16="http://schemas.microsoft.com/office/drawing/2014/main" id="{29F03362-878D-400C-AE27-40FF21D4F7FF}"/>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74DC0E68-F3F6-41AD-B24D-80F3C9170998}"/>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3865097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1EB2DC6-573E-4519-91D5-B7CB330C46D8}"/>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5C8BE5A7-30ED-4244-B049-7034310E9C16}"/>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AC826893-2AE5-4C4D-96BE-F6040C51A8C8}"/>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5" name="عنصر نائب للتذييل 4">
            <a:extLst>
              <a:ext uri="{FF2B5EF4-FFF2-40B4-BE49-F238E27FC236}">
                <a16:creationId xmlns:a16="http://schemas.microsoft.com/office/drawing/2014/main" id="{6E5E7930-363B-412C-B48F-A996470C2DBA}"/>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C1E68263-A696-47AF-B462-52FAF93D81B3}"/>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87752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D5AD20-996F-4DF3-8410-4E4F754D1E4C}"/>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55B97E38-4771-4C1C-AD55-3CA7217BAA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74FE046E-F16F-47F5-BEC2-A0C53CA39E5A}"/>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5" name="عنصر نائب للتذييل 4">
            <a:extLst>
              <a:ext uri="{FF2B5EF4-FFF2-40B4-BE49-F238E27FC236}">
                <a16:creationId xmlns:a16="http://schemas.microsoft.com/office/drawing/2014/main" id="{375BB7C4-B6A5-49BA-A433-ED7635D2DCE8}"/>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3D8E054D-6A57-48B0-B1C4-9750AB067A86}"/>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3267309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2587C16-7753-49F4-9E42-FFACE02E95A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00D37CD0-ABF6-40C3-9757-F368EB487836}"/>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7B042A1F-B8E7-428B-B7DF-C17D6DC04EBD}"/>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035EC1A4-FCA1-4BD1-9E6F-23A54F241065}"/>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6" name="عنصر نائب للتذييل 5">
            <a:extLst>
              <a:ext uri="{FF2B5EF4-FFF2-40B4-BE49-F238E27FC236}">
                <a16:creationId xmlns:a16="http://schemas.microsoft.com/office/drawing/2014/main" id="{320B19E3-4DA3-40E6-A336-4E44539371A2}"/>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676C4747-1D9F-48D1-B014-53E411FF8A3A}"/>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245870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07267F1-1D1C-43BA-994A-3BA957DDAF25}"/>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354F873D-E3BC-46E4-97C6-EF21C050CF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177765C6-745C-4B0B-BF33-759978933BDE}"/>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1E1385EA-25E7-4911-BC7C-F64D92E67F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AAD53B5E-3BC4-4F7F-AF94-D1EA0D31C6D5}"/>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00451584-9F13-4377-9AE0-B1C2CA98A9D2}"/>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8" name="عنصر نائب للتذييل 7">
            <a:extLst>
              <a:ext uri="{FF2B5EF4-FFF2-40B4-BE49-F238E27FC236}">
                <a16:creationId xmlns:a16="http://schemas.microsoft.com/office/drawing/2014/main" id="{8EBA46A4-3339-4BED-B384-7915858A1564}"/>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1F31E2A2-1A26-406B-9D98-06C55B7AA7D1}"/>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244102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18D1D7A-AF02-4532-8F44-5823442AA4C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AA6D0AFF-A11E-4F80-AB8F-3A47092457F6}"/>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4" name="عنصر نائب للتذييل 3">
            <a:extLst>
              <a:ext uri="{FF2B5EF4-FFF2-40B4-BE49-F238E27FC236}">
                <a16:creationId xmlns:a16="http://schemas.microsoft.com/office/drawing/2014/main" id="{F9F1ABD4-CB7D-42FE-8561-DEB1857913EC}"/>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F0A4C36B-5C11-4B1D-A245-41BF530669AE}"/>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96366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90671930-858D-4FD0-85D7-6C51DD1CB518}"/>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3" name="عنصر نائب للتذييل 2">
            <a:extLst>
              <a:ext uri="{FF2B5EF4-FFF2-40B4-BE49-F238E27FC236}">
                <a16:creationId xmlns:a16="http://schemas.microsoft.com/office/drawing/2014/main" id="{14F90A8A-5169-44E1-A483-C0FB6483EF4F}"/>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00908658-1F40-4864-897D-337EF1C7C896}"/>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108870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392E5F-E073-43E2-9E8A-84CA5A7167B9}"/>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2FB78F8D-9984-4B6E-A2E5-DF84B3EC93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24666B79-2106-425D-B0D3-329EC2E89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00E0A2EB-3176-4A2A-AC02-64E6840DD9C5}"/>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6" name="عنصر نائب للتذييل 5">
            <a:extLst>
              <a:ext uri="{FF2B5EF4-FFF2-40B4-BE49-F238E27FC236}">
                <a16:creationId xmlns:a16="http://schemas.microsoft.com/office/drawing/2014/main" id="{15DE89B1-1D48-4B37-9789-8D3A8A33B685}"/>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63EBED96-52B7-405D-BC68-ED197C1BE692}"/>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295578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5A0043-598F-4E10-9B4D-9C728B37F101}"/>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F41E259A-D820-44AC-A064-E09B5BF296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66C42A6F-F61E-405A-A2E6-95FFB00987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215CFE9C-64A9-421F-9CA3-8FD418DCED89}"/>
              </a:ext>
            </a:extLst>
          </p:cNvPr>
          <p:cNvSpPr>
            <a:spLocks noGrp="1"/>
          </p:cNvSpPr>
          <p:nvPr>
            <p:ph type="dt" sz="half" idx="10"/>
          </p:nvPr>
        </p:nvSpPr>
        <p:spPr/>
        <p:txBody>
          <a:bodyPr/>
          <a:lstStyle/>
          <a:p>
            <a:fld id="{9C179FA2-E90A-48A9-9BCD-AFFE6245D1D6}" type="datetimeFigureOut">
              <a:rPr lang="ar-IQ" smtClean="0"/>
              <a:t>21/10/1442</a:t>
            </a:fld>
            <a:endParaRPr lang="ar-IQ"/>
          </a:p>
        </p:txBody>
      </p:sp>
      <p:sp>
        <p:nvSpPr>
          <p:cNvPr id="6" name="عنصر نائب للتذييل 5">
            <a:extLst>
              <a:ext uri="{FF2B5EF4-FFF2-40B4-BE49-F238E27FC236}">
                <a16:creationId xmlns:a16="http://schemas.microsoft.com/office/drawing/2014/main" id="{38B02C77-4EE2-4E3A-83DC-9AE12E693427}"/>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5D18772E-5D1D-44C1-BCB7-70A1FA18061B}"/>
              </a:ext>
            </a:extLst>
          </p:cNvPr>
          <p:cNvSpPr>
            <a:spLocks noGrp="1"/>
          </p:cNvSpPr>
          <p:nvPr>
            <p:ph type="sldNum" sz="quarter" idx="12"/>
          </p:nvPr>
        </p:nvSpPr>
        <p:spPr/>
        <p:txBody>
          <a:bodyPr/>
          <a:lstStyle/>
          <a:p>
            <a:fld id="{2D8CA01F-1F08-4697-ADAC-B538A93048B4}" type="slidenum">
              <a:rPr lang="ar-IQ" smtClean="0"/>
              <a:t>‹#›</a:t>
            </a:fld>
            <a:endParaRPr lang="ar-IQ"/>
          </a:p>
        </p:txBody>
      </p:sp>
    </p:spTree>
    <p:extLst>
      <p:ext uri="{BB962C8B-B14F-4D97-AF65-F5344CB8AC3E}">
        <p14:creationId xmlns:p14="http://schemas.microsoft.com/office/powerpoint/2010/main" val="311891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B051A805-EF73-4648-AF2B-9C624F2C7AD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D12CFC9F-5EB0-4548-803A-581A0898F09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EC7B48DE-BA32-4F18-AFB3-C4E962E2315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179FA2-E90A-48A9-9BCD-AFFE6245D1D6}" type="datetimeFigureOut">
              <a:rPr lang="ar-IQ" smtClean="0"/>
              <a:t>21/10/1442</a:t>
            </a:fld>
            <a:endParaRPr lang="ar-IQ"/>
          </a:p>
        </p:txBody>
      </p:sp>
      <p:sp>
        <p:nvSpPr>
          <p:cNvPr id="5" name="عنصر نائب للتذييل 4">
            <a:extLst>
              <a:ext uri="{FF2B5EF4-FFF2-40B4-BE49-F238E27FC236}">
                <a16:creationId xmlns:a16="http://schemas.microsoft.com/office/drawing/2014/main" id="{FE517016-A057-4AE1-B3F7-F3DFBAA6D4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115BF9B3-D458-4679-9E83-52AF953A2D8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8CA01F-1F08-4697-ADAC-B538A93048B4}" type="slidenum">
              <a:rPr lang="ar-IQ" smtClean="0"/>
              <a:t>‹#›</a:t>
            </a:fld>
            <a:endParaRPr lang="ar-IQ"/>
          </a:p>
        </p:txBody>
      </p:sp>
    </p:spTree>
    <p:extLst>
      <p:ext uri="{BB962C8B-B14F-4D97-AF65-F5344CB8AC3E}">
        <p14:creationId xmlns:p14="http://schemas.microsoft.com/office/powerpoint/2010/main" val="22126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F7FC5E6E-D36C-4315-977A-629ABF902E8C}"/>
              </a:ext>
            </a:extLst>
          </p:cNvPr>
          <p:cNvSpPr>
            <a:spLocks noGrp="1"/>
          </p:cNvSpPr>
          <p:nvPr>
            <p:ph idx="1"/>
          </p:nvPr>
        </p:nvSpPr>
        <p:spPr>
          <a:xfrm>
            <a:off x="98475" y="182880"/>
            <a:ext cx="11943470" cy="6541477"/>
          </a:xfrm>
          <a:solidFill>
            <a:schemeClr val="accent1">
              <a:lumMod val="50000"/>
            </a:schemeClr>
          </a:solidFill>
        </p:spPr>
        <p:txBody>
          <a:bodyPr>
            <a:normAutofit/>
          </a:bodyPr>
          <a:lstStyle/>
          <a:p>
            <a:pPr algn="r" rtl="1"/>
            <a:endParaRPr lang="ar-IQ" sz="4400" b="1" dirty="0">
              <a:solidFill>
                <a:schemeClr val="bg1"/>
              </a:solidFill>
            </a:endParaRPr>
          </a:p>
          <a:p>
            <a:pPr algn="r" rtl="1"/>
            <a:r>
              <a:rPr lang="ar-IQ" sz="4400" b="1" dirty="0">
                <a:solidFill>
                  <a:schemeClr val="bg1"/>
                </a:solidFill>
              </a:rPr>
              <a:t>ولا يجوز </a:t>
            </a:r>
            <a:r>
              <a:rPr lang="ar-IQ" sz="4400" b="1" dirty="0" err="1">
                <a:solidFill>
                  <a:schemeClr val="bg1"/>
                </a:solidFill>
              </a:rPr>
              <a:t>الابتدا</a:t>
            </a:r>
            <a:r>
              <a:rPr lang="ar-IQ" sz="4400" b="1" dirty="0">
                <a:solidFill>
                  <a:schemeClr val="bg1"/>
                </a:solidFill>
              </a:rPr>
              <a:t> بالنكرة ... ما لم تفد: كعند زيد نمره</a:t>
            </a:r>
          </a:p>
          <a:p>
            <a:pPr algn="r" rtl="1"/>
            <a:r>
              <a:rPr lang="ar-IQ" sz="4400" b="1" dirty="0">
                <a:solidFill>
                  <a:schemeClr val="bg1"/>
                </a:solidFill>
              </a:rPr>
              <a:t>وهل فتى فيكم؟ فما خل لنا ... ورجل من الكرام عندنا</a:t>
            </a:r>
          </a:p>
          <a:p>
            <a:pPr algn="r" rtl="1"/>
            <a:r>
              <a:rPr lang="ar-IQ" sz="4400" b="1" dirty="0">
                <a:solidFill>
                  <a:schemeClr val="bg1"/>
                </a:solidFill>
              </a:rPr>
              <a:t>ورغبة في الخير خير وعمل ... بر يزين وليقس ما لم يقل </a:t>
            </a:r>
          </a:p>
        </p:txBody>
      </p:sp>
    </p:spTree>
    <p:extLst>
      <p:ext uri="{BB962C8B-B14F-4D97-AF65-F5344CB8AC3E}">
        <p14:creationId xmlns:p14="http://schemas.microsoft.com/office/powerpoint/2010/main" val="165667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D67195A-1720-491B-B60C-B596D6665E7B}"/>
              </a:ext>
            </a:extLst>
          </p:cNvPr>
          <p:cNvSpPr>
            <a:spLocks noGrp="1"/>
          </p:cNvSpPr>
          <p:nvPr>
            <p:ph type="title"/>
          </p:nvPr>
        </p:nvSpPr>
        <p:spPr>
          <a:xfrm>
            <a:off x="98474" y="0"/>
            <a:ext cx="11985674" cy="942536"/>
          </a:xfrm>
          <a:solidFill>
            <a:schemeClr val="accent2">
              <a:lumMod val="20000"/>
              <a:lumOff val="80000"/>
            </a:schemeClr>
          </a:solidFill>
        </p:spPr>
        <p:txBody>
          <a:bodyPr/>
          <a:lstStyle/>
          <a:p>
            <a:r>
              <a:rPr lang="ar-IQ" b="1" dirty="0">
                <a:solidFill>
                  <a:schemeClr val="bg1"/>
                </a:solidFill>
              </a:rPr>
              <a:t>   </a:t>
            </a:r>
            <a:r>
              <a:rPr lang="ar-IQ" b="1" dirty="0"/>
              <a:t>والأصل في الأخبار أن تؤخرا ... وجوزوا التقديم إذ لا ضررا</a:t>
            </a:r>
          </a:p>
        </p:txBody>
      </p:sp>
      <p:sp>
        <p:nvSpPr>
          <p:cNvPr id="3" name="عنصر نائب للمحتوى 2">
            <a:extLst>
              <a:ext uri="{FF2B5EF4-FFF2-40B4-BE49-F238E27FC236}">
                <a16:creationId xmlns:a16="http://schemas.microsoft.com/office/drawing/2014/main" id="{2C2B3DD9-77C9-435E-A19E-9F2E20A4F6E6}"/>
              </a:ext>
            </a:extLst>
          </p:cNvPr>
          <p:cNvSpPr>
            <a:spLocks noGrp="1"/>
          </p:cNvSpPr>
          <p:nvPr>
            <p:ph idx="1"/>
          </p:nvPr>
        </p:nvSpPr>
        <p:spPr>
          <a:xfrm>
            <a:off x="98474" y="1055077"/>
            <a:ext cx="11985674" cy="5676314"/>
          </a:xfrm>
          <a:solidFill>
            <a:schemeClr val="accent1">
              <a:lumMod val="60000"/>
              <a:lumOff val="40000"/>
            </a:schemeClr>
          </a:solidFill>
          <a:ln>
            <a:solidFill>
              <a:schemeClr val="accent5">
                <a:lumMod val="60000"/>
                <a:lumOff val="40000"/>
              </a:schemeClr>
            </a:solidFill>
          </a:ln>
        </p:spPr>
        <p:txBody>
          <a:bodyPr>
            <a:normAutofit lnSpcReduction="10000"/>
          </a:bodyPr>
          <a:lstStyle/>
          <a:p>
            <a:pPr marL="0" indent="0" algn="just">
              <a:buNone/>
            </a:pPr>
            <a:r>
              <a:rPr lang="ar-IQ" sz="4000" b="1" dirty="0">
                <a:solidFill>
                  <a:schemeClr val="bg1"/>
                </a:solidFill>
              </a:rPr>
              <a:t>           </a:t>
            </a:r>
            <a:r>
              <a:rPr lang="ar-IQ" sz="4000" b="1" dirty="0">
                <a:solidFill>
                  <a:srgbClr val="FF0000"/>
                </a:solidFill>
              </a:rPr>
              <a:t> أحوال الخبر مع المبتدأ من حيث التقديم والتأخير</a:t>
            </a:r>
          </a:p>
          <a:p>
            <a:pPr algn="just"/>
            <a:r>
              <a:rPr lang="ar-IQ" sz="3600" b="1" dirty="0">
                <a:solidFill>
                  <a:schemeClr val="bg1"/>
                </a:solidFill>
              </a:rPr>
              <a:t>الأصل تقديم المبتدأ وتأخير الخبر وذلك لأن الخبر وصف في المعنى للمبتدأ</a:t>
            </a:r>
          </a:p>
          <a:p>
            <a:pPr algn="just"/>
            <a:r>
              <a:rPr lang="ar-IQ" sz="3600" b="1" dirty="0">
                <a:solidFill>
                  <a:schemeClr val="bg1"/>
                </a:solidFill>
              </a:rPr>
              <a:t>قد يجري خلاف هذا الأصل فيتقدم الخبر. </a:t>
            </a:r>
          </a:p>
          <a:p>
            <a:pPr algn="just"/>
            <a:r>
              <a:rPr lang="ar-IQ" sz="3600" b="1" dirty="0">
                <a:solidFill>
                  <a:schemeClr val="bg1"/>
                </a:solidFill>
              </a:rPr>
              <a:t>فللخبر مع المبتدأ ثلاثة أحوال:</a:t>
            </a:r>
          </a:p>
          <a:p>
            <a:pPr marL="0" indent="0" algn="just">
              <a:buNone/>
            </a:pPr>
            <a:r>
              <a:rPr lang="ar-IQ" sz="3600" b="1" dirty="0">
                <a:solidFill>
                  <a:schemeClr val="bg1"/>
                </a:solidFill>
              </a:rPr>
              <a:t>الأول - جواز التقديم إذا لم يحصل بذلك لبس، فتقول (قائم زيد) و(زيد ابوه قائم)(أبوه قائم زيد) (زيد قام ابوه)(قام أبوه زيد) و(في الدار زيد) و(عندك خالد) ومنه في الشعر:</a:t>
            </a:r>
          </a:p>
          <a:p>
            <a:pPr algn="just"/>
            <a:r>
              <a:rPr lang="ar-IQ" sz="3600" b="1" dirty="0">
                <a:solidFill>
                  <a:schemeClr val="bg1"/>
                </a:solidFill>
              </a:rPr>
              <a:t>قد ثَكلتْ أمُه من كنت واحدَه ... وبات </a:t>
            </a:r>
            <a:r>
              <a:rPr lang="ar-IQ" sz="3600" b="1" dirty="0" err="1">
                <a:solidFill>
                  <a:schemeClr val="bg1"/>
                </a:solidFill>
              </a:rPr>
              <a:t>منتشباً</a:t>
            </a:r>
            <a:r>
              <a:rPr lang="ar-IQ" sz="3600" b="1" dirty="0">
                <a:solidFill>
                  <a:schemeClr val="bg1"/>
                </a:solidFill>
              </a:rPr>
              <a:t> في برثن الأسدِ</a:t>
            </a:r>
          </a:p>
          <a:p>
            <a:pPr marL="0" indent="0" algn="just">
              <a:buNone/>
            </a:pPr>
            <a:r>
              <a:rPr lang="ar-IQ" sz="3600" b="1" dirty="0">
                <a:solidFill>
                  <a:schemeClr val="bg1"/>
                </a:solidFill>
              </a:rPr>
              <a:t>وكذلك قول الآخر</a:t>
            </a:r>
          </a:p>
          <a:p>
            <a:pPr algn="just"/>
            <a:r>
              <a:rPr lang="ar-IQ" sz="3600" b="1" dirty="0">
                <a:solidFill>
                  <a:schemeClr val="bg1"/>
                </a:solidFill>
              </a:rPr>
              <a:t>إلى ملكٍ ما أمُّهُ من محاربٍ ... أبوه ولا كانت كليبٌ تُصاهرُهُ</a:t>
            </a:r>
          </a:p>
        </p:txBody>
      </p:sp>
    </p:spTree>
    <p:extLst>
      <p:ext uri="{BB962C8B-B14F-4D97-AF65-F5344CB8AC3E}">
        <p14:creationId xmlns:p14="http://schemas.microsoft.com/office/powerpoint/2010/main" val="324159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84E00F2-D2DD-4B02-9D2C-87893CFF0709}"/>
              </a:ext>
            </a:extLst>
          </p:cNvPr>
          <p:cNvSpPr>
            <a:spLocks noGrp="1"/>
          </p:cNvSpPr>
          <p:nvPr>
            <p:ph type="title"/>
          </p:nvPr>
        </p:nvSpPr>
        <p:spPr>
          <a:xfrm>
            <a:off x="0" y="1"/>
            <a:ext cx="12192000" cy="1690688"/>
          </a:xfrm>
          <a:solidFill>
            <a:schemeClr val="accent1">
              <a:lumMod val="60000"/>
              <a:lumOff val="40000"/>
            </a:schemeClr>
          </a:solidFill>
        </p:spPr>
        <p:txBody>
          <a:bodyPr>
            <a:normAutofit fontScale="90000"/>
          </a:bodyPr>
          <a:lstStyle/>
          <a:p>
            <a:pPr rtl="1"/>
            <a:r>
              <a:rPr lang="ar-IQ" b="1" dirty="0"/>
              <a:t>            فامنعه حين يستوي الجزآن ... عُرفاً ونُكراً عادمي بيانِ</a:t>
            </a:r>
            <a:br>
              <a:rPr lang="ar-IQ" b="1" dirty="0"/>
            </a:br>
            <a:r>
              <a:rPr lang="ar-IQ" b="1" dirty="0"/>
              <a:t>            كذا إذا ما الفعلُ كان </a:t>
            </a:r>
            <a:r>
              <a:rPr lang="ar-IQ" b="1" dirty="0" err="1"/>
              <a:t>الخبرا</a:t>
            </a:r>
            <a:r>
              <a:rPr lang="ar-IQ" b="1" dirty="0"/>
              <a:t> ... أو قُصِد استعمالُه منحصراِ</a:t>
            </a:r>
            <a:br>
              <a:rPr lang="ar-IQ" b="1" dirty="0"/>
            </a:br>
            <a:r>
              <a:rPr lang="ar-IQ" b="1" dirty="0"/>
              <a:t>            أو كان مسنداً لذي لام </a:t>
            </a:r>
            <a:r>
              <a:rPr lang="ar-IQ" b="1" dirty="0" err="1"/>
              <a:t>ابتدا</a:t>
            </a:r>
            <a:r>
              <a:rPr lang="ar-IQ" b="1" dirty="0"/>
              <a:t> ... أو لازمِ الصدرِ كمن لي منجدا</a:t>
            </a:r>
          </a:p>
        </p:txBody>
      </p:sp>
      <p:sp>
        <p:nvSpPr>
          <p:cNvPr id="3" name="عنصر نائب للمحتوى 2">
            <a:extLst>
              <a:ext uri="{FF2B5EF4-FFF2-40B4-BE49-F238E27FC236}">
                <a16:creationId xmlns:a16="http://schemas.microsoft.com/office/drawing/2014/main" id="{F0A6451E-29B5-4558-9901-35019962F6CB}"/>
              </a:ext>
            </a:extLst>
          </p:cNvPr>
          <p:cNvSpPr>
            <a:spLocks noGrp="1"/>
          </p:cNvSpPr>
          <p:nvPr>
            <p:ph idx="1"/>
          </p:nvPr>
        </p:nvSpPr>
        <p:spPr>
          <a:xfrm>
            <a:off x="0" y="1690689"/>
            <a:ext cx="12192000" cy="5167310"/>
          </a:xfrm>
          <a:solidFill>
            <a:schemeClr val="accent2">
              <a:lumMod val="50000"/>
            </a:schemeClr>
          </a:solidFill>
        </p:spPr>
        <p:txBody>
          <a:bodyPr/>
          <a:lstStyle/>
          <a:p>
            <a:pPr marL="0" indent="0" algn="just">
              <a:buNone/>
            </a:pPr>
            <a:r>
              <a:rPr lang="ar-IQ" sz="3600" b="1" dirty="0">
                <a:solidFill>
                  <a:schemeClr val="bg1"/>
                </a:solidFill>
              </a:rPr>
              <a:t>الثاني- وجوب تأخير الخبر. وقد ذكر منها المصنف خمسة مواضع</a:t>
            </a:r>
          </a:p>
          <a:p>
            <a:pPr marL="0" indent="0" algn="just">
              <a:buNone/>
            </a:pPr>
            <a:r>
              <a:rPr lang="ar-IQ" sz="3600" b="1" dirty="0">
                <a:solidFill>
                  <a:schemeClr val="bg1"/>
                </a:solidFill>
              </a:rPr>
              <a:t>1-أن يكون كل من المبتدأ والخبر معرفة أو نكرة صالحة لجعلها مبتدأ ولا مبين للمبتدأ من الخبر نحو: (زيد أخوك) (أخوك زيد) و(أفضل من زيد أفضل من عمرو) فإن وجد دليل يدل على أن المتقدم خبر جاز تقديمه كقولهم: (أبو يوسف أبو حنيفة) أبو حنيفة أبو يوسف  ومنه قوله:</a:t>
            </a:r>
          </a:p>
          <a:p>
            <a:pPr marL="0" indent="0" algn="just" rtl="1">
              <a:buNone/>
            </a:pPr>
            <a:r>
              <a:rPr lang="ar-IQ" sz="3600" b="1" dirty="0">
                <a:solidFill>
                  <a:schemeClr val="bg1"/>
                </a:solidFill>
              </a:rPr>
              <a:t>       بنونا بنو أبنائنا وبناتُنا ... بنوهن أبناءُ الرجالِ الأباعد</a:t>
            </a:r>
          </a:p>
          <a:p>
            <a:pPr marL="0" indent="0" algn="just" rtl="1">
              <a:buNone/>
            </a:pPr>
            <a:r>
              <a:rPr lang="ar-IQ" sz="3600" b="1" dirty="0">
                <a:solidFill>
                  <a:schemeClr val="bg1"/>
                </a:solidFill>
              </a:rPr>
              <a:t>2- </a:t>
            </a:r>
            <a:r>
              <a:rPr lang="ar-IQ" sz="3200" b="1" dirty="0">
                <a:solidFill>
                  <a:schemeClr val="bg1"/>
                </a:solidFill>
              </a:rPr>
              <a:t>أن يكون الخبر فعلاً رافعاً لضمير مستتر يعود </a:t>
            </a:r>
            <a:r>
              <a:rPr lang="ar-IQ" sz="3200" b="1" dirty="0" err="1">
                <a:solidFill>
                  <a:schemeClr val="bg1"/>
                </a:solidFill>
              </a:rPr>
              <a:t>للمبتد</a:t>
            </a:r>
            <a:r>
              <a:rPr lang="ar-IQ" sz="3200" b="1" dirty="0">
                <a:solidFill>
                  <a:schemeClr val="bg1"/>
                </a:solidFill>
              </a:rPr>
              <a:t> نحو (زيد قام) (قام زيد) فلو كان الفعل رافعاً لظاهر أو لضمير بارز</a:t>
            </a:r>
            <a:r>
              <a:rPr lang="ar-IQ" sz="1800" b="1" dirty="0">
                <a:solidFill>
                  <a:srgbClr val="000000"/>
                </a:solidFill>
                <a:latin typeface="Traditional Arabic" panose="02020603050405020304" pitchFamily="18" charset="-78"/>
                <a:cs typeface="Traditional Arabic" panose="02020603050405020304" pitchFamily="18" charset="-78"/>
              </a:rPr>
              <a:t> </a:t>
            </a:r>
            <a:r>
              <a:rPr lang="ar-IQ" sz="3200" b="1" dirty="0">
                <a:solidFill>
                  <a:schemeClr val="bg1"/>
                </a:solidFill>
              </a:rPr>
              <a:t>نحو: (زيد قام أبوه) ونحو: ( الزيدان قاما) جاز التقديم</a:t>
            </a:r>
          </a:p>
          <a:p>
            <a:pPr algn="just" rtl="1"/>
            <a:endParaRPr lang="ar-IQ" sz="3600" b="1" dirty="0">
              <a:solidFill>
                <a:schemeClr val="bg1"/>
              </a:solidFill>
            </a:endParaRPr>
          </a:p>
          <a:p>
            <a:pPr marL="0" indent="0">
              <a:buNone/>
            </a:pPr>
            <a:endParaRPr lang="ar-IQ" dirty="0"/>
          </a:p>
        </p:txBody>
      </p:sp>
    </p:spTree>
    <p:extLst>
      <p:ext uri="{BB962C8B-B14F-4D97-AF65-F5344CB8AC3E}">
        <p14:creationId xmlns:p14="http://schemas.microsoft.com/office/powerpoint/2010/main" val="241132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CD5FE92C-0843-43D6-8E09-33E6AA742432}"/>
              </a:ext>
            </a:extLst>
          </p:cNvPr>
          <p:cNvSpPr>
            <a:spLocks noGrp="1"/>
          </p:cNvSpPr>
          <p:nvPr>
            <p:ph idx="1"/>
          </p:nvPr>
        </p:nvSpPr>
        <p:spPr>
          <a:xfrm>
            <a:off x="0" y="0"/>
            <a:ext cx="12192000" cy="6858000"/>
          </a:xfrm>
          <a:solidFill>
            <a:schemeClr val="accent2">
              <a:lumMod val="20000"/>
              <a:lumOff val="80000"/>
            </a:schemeClr>
          </a:solidFill>
        </p:spPr>
        <p:txBody>
          <a:bodyPr>
            <a:normAutofit/>
          </a:bodyPr>
          <a:lstStyle/>
          <a:p>
            <a:pPr marL="0" indent="0" algn="just" rtl="1">
              <a:buNone/>
            </a:pPr>
            <a:endParaRPr lang="ar-IQ" sz="3200" b="1" dirty="0"/>
          </a:p>
          <a:p>
            <a:pPr marL="0" indent="0" algn="just" rtl="1">
              <a:buNone/>
            </a:pPr>
            <a:r>
              <a:rPr lang="ar-IQ" sz="3200" b="1" dirty="0"/>
              <a:t>3</a:t>
            </a:r>
            <a:r>
              <a:rPr lang="ar-IQ" sz="4400" b="1" dirty="0"/>
              <a:t>- أن يكون الخبر محصوراً </a:t>
            </a:r>
            <a:r>
              <a:rPr lang="ar-IQ" sz="4400" b="1" dirty="0" err="1"/>
              <a:t>بإنما</a:t>
            </a:r>
            <a:r>
              <a:rPr lang="ar-IQ" sz="4400" b="1" dirty="0"/>
              <a:t> نحو (إنّما زيد قائم) أو </a:t>
            </a:r>
            <a:r>
              <a:rPr lang="ar-IQ" sz="4400" b="1" dirty="0" err="1"/>
              <a:t>بإلّا</a:t>
            </a:r>
            <a:r>
              <a:rPr lang="ar-IQ" sz="4400" b="1" dirty="0"/>
              <a:t> نحو (ما زيد إلا قائم) وقد جاء التقديم مع إلا شذوذا كقول الشاعر:</a:t>
            </a:r>
          </a:p>
          <a:p>
            <a:pPr marL="0" indent="0" algn="just" rtl="1">
              <a:buNone/>
            </a:pPr>
            <a:r>
              <a:rPr lang="ar-IQ" sz="4400" b="1" dirty="0"/>
              <a:t>    </a:t>
            </a:r>
            <a:r>
              <a:rPr lang="ar-IQ" sz="4400" b="1" dirty="0" err="1"/>
              <a:t>فياربِّ</a:t>
            </a:r>
            <a:r>
              <a:rPr lang="ar-IQ" sz="4400" b="1" dirty="0"/>
              <a:t> هل إلا بك النصرُ يُرتجى ... عليهمْ وهل إلا عليك المعولُ</a:t>
            </a:r>
          </a:p>
          <a:p>
            <a:pPr marL="0" indent="0" algn="just" rtl="1">
              <a:buNone/>
            </a:pPr>
            <a:r>
              <a:rPr lang="ar-IQ" sz="4400" b="1" dirty="0"/>
              <a:t>4- أن يكون خبراً لمبتدأ قد دخلت عليه لام الابتداء نحو (لزيد قائم) وقد جاء التقديم شذوذاً كقول الشاعر:</a:t>
            </a:r>
          </a:p>
          <a:p>
            <a:pPr marL="0" indent="0" algn="just" rtl="1">
              <a:buNone/>
            </a:pPr>
            <a:r>
              <a:rPr lang="ar-IQ" sz="4400" b="1" dirty="0"/>
              <a:t>     خالي لأنت ومن جريرٌ خالُه ... ينلِ العلاءَ ويُكرم </a:t>
            </a:r>
            <a:r>
              <a:rPr lang="ar-IQ" sz="4400" b="1" dirty="0" err="1"/>
              <a:t>الأخوالا</a:t>
            </a:r>
            <a:r>
              <a:rPr lang="ar-IQ" sz="4400" b="1" dirty="0"/>
              <a:t> </a:t>
            </a:r>
          </a:p>
          <a:p>
            <a:pPr marL="0" indent="0" algn="just" rtl="1">
              <a:buNone/>
            </a:pPr>
            <a:r>
              <a:rPr lang="ar-IQ" sz="4400" b="1" dirty="0"/>
              <a:t>5- أن يكون المبتدأ له صدر الكلام كأسماء الاستفهام نحو (من لي منجداً) </a:t>
            </a:r>
          </a:p>
        </p:txBody>
      </p:sp>
    </p:spTree>
    <p:extLst>
      <p:ext uri="{BB962C8B-B14F-4D97-AF65-F5344CB8AC3E}">
        <p14:creationId xmlns:p14="http://schemas.microsoft.com/office/powerpoint/2010/main" val="4278687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3CCFE8B-67E5-49E6-B89B-C24A965AEDE5}"/>
              </a:ext>
            </a:extLst>
          </p:cNvPr>
          <p:cNvSpPr>
            <a:spLocks noGrp="1"/>
          </p:cNvSpPr>
          <p:nvPr>
            <p:ph type="title"/>
          </p:nvPr>
        </p:nvSpPr>
        <p:spPr>
          <a:xfrm>
            <a:off x="0" y="1"/>
            <a:ext cx="12192000" cy="2321168"/>
          </a:xfrm>
          <a:solidFill>
            <a:schemeClr val="accent1">
              <a:lumMod val="20000"/>
              <a:lumOff val="80000"/>
            </a:schemeClr>
          </a:solidFill>
        </p:spPr>
        <p:txBody>
          <a:bodyPr>
            <a:normAutofit fontScale="90000"/>
          </a:bodyPr>
          <a:lstStyle/>
          <a:p>
            <a:pPr rtl="1"/>
            <a:r>
              <a:rPr lang="ar-IQ" b="1" dirty="0"/>
              <a:t>              ونحو عندي درهم ولي وطر ... ملتزم فيه تقدمُ الخبر</a:t>
            </a:r>
            <a:br>
              <a:rPr lang="ar-IQ" b="1" dirty="0"/>
            </a:br>
            <a:r>
              <a:rPr lang="ar-IQ" b="1" dirty="0"/>
              <a:t>               كذا إذا عاد عليه مضمرُ ... مما به عنه مبيناً يخبرُ </a:t>
            </a:r>
            <a:br>
              <a:rPr lang="ar-IQ" b="1" dirty="0"/>
            </a:br>
            <a:r>
              <a:rPr lang="ar-IQ" b="1" dirty="0"/>
              <a:t>               كذا إذا يستوجب </a:t>
            </a:r>
            <a:r>
              <a:rPr lang="ar-IQ" b="1" dirty="0" err="1"/>
              <a:t>التصديرا</a:t>
            </a:r>
            <a:r>
              <a:rPr lang="ar-IQ" b="1" dirty="0"/>
              <a:t> ... كأين من علمتُهُ نصيرا</a:t>
            </a:r>
            <a:br>
              <a:rPr lang="ar-IQ" b="1" dirty="0"/>
            </a:br>
            <a:r>
              <a:rPr lang="ar-IQ" b="1" dirty="0"/>
              <a:t>               وخبرَ المحصور قدِّم أبدا ... كما لنا إلا اتباعُ أحمدا</a:t>
            </a:r>
          </a:p>
        </p:txBody>
      </p:sp>
      <p:sp>
        <p:nvSpPr>
          <p:cNvPr id="3" name="عنصر نائب للمحتوى 2">
            <a:extLst>
              <a:ext uri="{FF2B5EF4-FFF2-40B4-BE49-F238E27FC236}">
                <a16:creationId xmlns:a16="http://schemas.microsoft.com/office/drawing/2014/main" id="{E0964078-7563-4983-8D57-76C359F147AB}"/>
              </a:ext>
            </a:extLst>
          </p:cNvPr>
          <p:cNvSpPr>
            <a:spLocks noGrp="1"/>
          </p:cNvSpPr>
          <p:nvPr>
            <p:ph idx="1"/>
          </p:nvPr>
        </p:nvSpPr>
        <p:spPr>
          <a:xfrm>
            <a:off x="0" y="2321169"/>
            <a:ext cx="12192000" cy="4536830"/>
          </a:xfrm>
          <a:solidFill>
            <a:schemeClr val="accent1">
              <a:lumMod val="75000"/>
            </a:schemeClr>
          </a:solidFill>
        </p:spPr>
        <p:txBody>
          <a:bodyPr/>
          <a:lstStyle/>
          <a:p>
            <a:pPr marL="0" indent="0">
              <a:buNone/>
            </a:pPr>
            <a:r>
              <a:rPr lang="ar-IQ" sz="3200" b="1" dirty="0">
                <a:solidFill>
                  <a:schemeClr val="bg1"/>
                </a:solidFill>
              </a:rPr>
              <a:t>ثالثاً- وجوب تقديم </a:t>
            </a:r>
            <a:r>
              <a:rPr lang="ar-IQ" sz="3200" b="1" dirty="0" err="1">
                <a:solidFill>
                  <a:schemeClr val="bg1"/>
                </a:solidFill>
              </a:rPr>
              <a:t>الخبرو</a:t>
            </a:r>
            <a:r>
              <a:rPr lang="ar-IQ" sz="3200" b="1" dirty="0">
                <a:solidFill>
                  <a:schemeClr val="bg1"/>
                </a:solidFill>
              </a:rPr>
              <a:t> يكون في أربعة مواضع:</a:t>
            </a:r>
          </a:p>
          <a:p>
            <a:pPr marL="0" indent="0">
              <a:buNone/>
            </a:pPr>
            <a:r>
              <a:rPr lang="ar-IQ" sz="3200" b="1" dirty="0">
                <a:solidFill>
                  <a:schemeClr val="bg1"/>
                </a:solidFill>
              </a:rPr>
              <a:t>1-أن يكون المبتدأ نكرة ليس لها مسوغ إلا تقدم الخبر والخبر ظرف أو جار ومجرور</a:t>
            </a:r>
          </a:p>
          <a:p>
            <a:pPr marL="0" indent="0">
              <a:buNone/>
            </a:pPr>
            <a:r>
              <a:rPr lang="ar-IQ" sz="3200" b="1" dirty="0">
                <a:solidFill>
                  <a:schemeClr val="bg1"/>
                </a:solidFill>
              </a:rPr>
              <a:t>2- أن يشتمل المبتدأ على ضمير يعود على شيء في الخبر نحو (في الدار صاحبها) وكقول الشاعر:</a:t>
            </a:r>
          </a:p>
          <a:p>
            <a:pPr marL="0" indent="0">
              <a:buNone/>
            </a:pPr>
            <a:r>
              <a:rPr lang="ar-IQ" sz="3200" b="1" dirty="0">
                <a:solidFill>
                  <a:schemeClr val="bg1"/>
                </a:solidFill>
              </a:rPr>
              <a:t>أهابُكِ إجلالاً وما بكِ قدرةٌ ... علي ولكن ملءُ عينٍ حبيبُها</a:t>
            </a:r>
          </a:p>
          <a:p>
            <a:pPr marL="0" indent="0">
              <a:buNone/>
            </a:pPr>
            <a:r>
              <a:rPr lang="ar-IQ" sz="3200" b="1" dirty="0">
                <a:solidFill>
                  <a:schemeClr val="bg1"/>
                </a:solidFill>
              </a:rPr>
              <a:t>- وقد نبه الشارح إلى سبب جواز قولهم: (ضرب غلامُهُ زيداً)</a:t>
            </a:r>
          </a:p>
          <a:p>
            <a:pPr marL="0" indent="0">
              <a:buNone/>
            </a:pPr>
            <a:r>
              <a:rPr lang="ar-IQ" sz="3200" b="1" dirty="0">
                <a:solidFill>
                  <a:schemeClr val="bg1"/>
                </a:solidFill>
              </a:rPr>
              <a:t>3-  أن يكون الخبر له صدر الكلام نحو (أين زيد)</a:t>
            </a:r>
          </a:p>
          <a:p>
            <a:pPr marL="0" indent="0">
              <a:buNone/>
            </a:pPr>
            <a:r>
              <a:rPr lang="ar-IQ" sz="3200" b="1" dirty="0">
                <a:solidFill>
                  <a:schemeClr val="bg1"/>
                </a:solidFill>
              </a:rPr>
              <a:t>4-أن يكون المبتدأ محصوراً نحو:( إنما في الدار زيد) و(ما في الدار إلا زيد)</a:t>
            </a:r>
          </a:p>
          <a:p>
            <a:endParaRPr lang="ar-IQ" sz="1800" b="1" dirty="0">
              <a:solidFill>
                <a:srgbClr val="000000"/>
              </a:solidFill>
              <a:latin typeface="Traditional Arabic" panose="02020603050405020304" pitchFamily="18" charset="-78"/>
              <a:cs typeface="Traditional Arabic" panose="02020603050405020304" pitchFamily="18" charset="-78"/>
            </a:endParaRPr>
          </a:p>
          <a:p>
            <a:endParaRPr lang="ar-IQ" dirty="0"/>
          </a:p>
        </p:txBody>
      </p:sp>
    </p:spTree>
    <p:extLst>
      <p:ext uri="{BB962C8B-B14F-4D97-AF65-F5344CB8AC3E}">
        <p14:creationId xmlns:p14="http://schemas.microsoft.com/office/powerpoint/2010/main" val="151997768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849</TotalTime>
  <Words>559</Words>
  <Application>Microsoft Office PowerPoint</Application>
  <PresentationFormat>شاشة عريضة</PresentationFormat>
  <Paragraphs>32</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Arial</vt:lpstr>
      <vt:lpstr>Calibri</vt:lpstr>
      <vt:lpstr>Calibri Light</vt:lpstr>
      <vt:lpstr>Traditional Arabic</vt:lpstr>
      <vt:lpstr>نسق Office</vt:lpstr>
      <vt:lpstr>عرض تقديمي في PowerPoint</vt:lpstr>
      <vt:lpstr>   والأصل في الأخبار أن تؤخرا ... وجوزوا التقديم إذ لا ضررا</vt:lpstr>
      <vt:lpstr>            فامنعه حين يستوي الجزآن ... عُرفاً ونُكراً عادمي بيانِ             كذا إذا ما الفعلُ كان الخبرا ... أو قُصِد استعمالُه منحصراِ             أو كان مسنداً لذي لام ابتدا ... أو لازمِ الصدرِ كمن لي منجدا</vt:lpstr>
      <vt:lpstr>عرض تقديمي في PowerPoint</vt:lpstr>
      <vt:lpstr>              ونحو عندي درهم ولي وطر ... ملتزم فيه تقدمُ الخبر                كذا إذا عاد عليه مضمرُ ... مما به عنه مبيناً يخبرُ                 كذا إذا يستوجب التصديرا ... كأين من علمتُهُ نصيرا                وخبرَ المحصور قدِّم أبدا ... كما لنا إلا اتباعُ أحمدا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هيثم البصري</dc:creator>
  <cp:lastModifiedBy>هيثم البصري</cp:lastModifiedBy>
  <cp:revision>35</cp:revision>
  <dcterms:created xsi:type="dcterms:W3CDTF">2021-05-25T14:38:34Z</dcterms:created>
  <dcterms:modified xsi:type="dcterms:W3CDTF">2021-06-01T18:36:53Z</dcterms:modified>
</cp:coreProperties>
</file>